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120" r:id="rId2"/>
    <p:sldId id="2135" r:id="rId3"/>
    <p:sldId id="2136" r:id="rId4"/>
    <p:sldId id="2176" r:id="rId5"/>
    <p:sldId id="2147" r:id="rId6"/>
    <p:sldId id="2175" r:id="rId7"/>
    <p:sldId id="2174" r:id="rId8"/>
    <p:sldId id="2198" r:id="rId9"/>
    <p:sldId id="2199" r:id="rId10"/>
    <p:sldId id="2200" r:id="rId11"/>
    <p:sldId id="2201" r:id="rId12"/>
    <p:sldId id="2202" r:id="rId13"/>
    <p:sldId id="2203" r:id="rId14"/>
    <p:sldId id="2158" r:id="rId15"/>
    <p:sldId id="2179" r:id="rId16"/>
    <p:sldId id="2187" r:id="rId17"/>
    <p:sldId id="2185" r:id="rId18"/>
    <p:sldId id="2188" r:id="rId19"/>
  </p:sldIdLst>
  <p:sldSz cx="8686800" cy="6400800"/>
  <p:notesSz cx="6997700" cy="9271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16">
          <p15:clr>
            <a:srgbClr val="A4A3A4"/>
          </p15:clr>
        </p15:guide>
        <p15:guide id="2" pos="27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99"/>
    <a:srgbClr val="FFFF99"/>
    <a:srgbClr val="009900"/>
    <a:srgbClr val="008000"/>
    <a:srgbClr val="339933"/>
    <a:srgbClr val="26C2FF"/>
    <a:srgbClr val="C9F9FF"/>
    <a:srgbClr val="41F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3"/>
    <p:restoredTop sz="90659" autoAdjust="0"/>
  </p:normalViewPr>
  <p:slideViewPr>
    <p:cSldViewPr>
      <p:cViewPr varScale="1">
        <p:scale>
          <a:sx n="124" d="100"/>
          <a:sy n="124" d="100"/>
        </p:scale>
        <p:origin x="168" y="208"/>
      </p:cViewPr>
      <p:guideLst>
        <p:guide orient="horz" pos="2016"/>
        <p:guide pos="27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557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6513" y="779463"/>
            <a:ext cx="4386262" cy="3232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2338" y="4433888"/>
            <a:ext cx="5143500" cy="4122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489" tIns="45133" rIns="93489" bIns="451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53922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A.  #90 in Google Earth set</a:t>
            </a:r>
          </a:p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B.  #89 in Google Earth set</a:t>
            </a:r>
          </a:p>
        </p:txBody>
      </p:sp>
    </p:spTree>
    <p:extLst>
      <p:ext uri="{BB962C8B-B14F-4D97-AF65-F5344CB8AC3E}">
        <p14:creationId xmlns:p14="http://schemas.microsoft.com/office/powerpoint/2010/main" val="4103982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A.  #88 in Google Earth set</a:t>
            </a:r>
          </a:p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B.  #91 in Google Earth set</a:t>
            </a:r>
          </a:p>
        </p:txBody>
      </p:sp>
    </p:spTree>
    <p:extLst>
      <p:ext uri="{BB962C8B-B14F-4D97-AF65-F5344CB8AC3E}">
        <p14:creationId xmlns:p14="http://schemas.microsoft.com/office/powerpoint/2010/main" val="3824868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83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139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235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61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Fairbanks Daily News-Miner had a story in todays paper about the 40-mile Caribou Herd</a:t>
            </a: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http://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www.newsminer.com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/features/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sundays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/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alaska_science_forum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/parting-a-sea-of-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fortymile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-caribou/article_6450bcf4-8b92-11e8-a192-3f5d81f497af.html</a:t>
            </a: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32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latin typeface="Arial" charset="0"/>
              <a:ea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A.  #70 in Google Earth set</a:t>
            </a:r>
          </a:p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B.  #55 in Google Earth set</a:t>
            </a:r>
          </a:p>
        </p:txBody>
      </p:sp>
    </p:spTree>
    <p:extLst>
      <p:ext uri="{BB962C8B-B14F-4D97-AF65-F5344CB8AC3E}">
        <p14:creationId xmlns:p14="http://schemas.microsoft.com/office/powerpoint/2010/main" val="1809706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A.  #86 in Google Earth set</a:t>
            </a:r>
          </a:p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B.  #xx in Google Earth set</a:t>
            </a:r>
          </a:p>
        </p:txBody>
      </p:sp>
    </p:spTree>
    <p:extLst>
      <p:ext uri="{BB962C8B-B14F-4D97-AF65-F5344CB8AC3E}">
        <p14:creationId xmlns:p14="http://schemas.microsoft.com/office/powerpoint/2010/main" val="2145649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A.  #59 in Google Earth set</a:t>
            </a:r>
          </a:p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B.  #60 in Google Earth set</a:t>
            </a:r>
          </a:p>
        </p:txBody>
      </p:sp>
    </p:spTree>
    <p:extLst>
      <p:ext uri="{BB962C8B-B14F-4D97-AF65-F5344CB8AC3E}">
        <p14:creationId xmlns:p14="http://schemas.microsoft.com/office/powerpoint/2010/main" val="3689851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A.  #92 in Google Earth set</a:t>
            </a:r>
          </a:p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B.  #87 in Google Earth set</a:t>
            </a:r>
          </a:p>
        </p:txBody>
      </p:sp>
    </p:spTree>
    <p:extLst>
      <p:ext uri="{BB962C8B-B14F-4D97-AF65-F5344CB8AC3E}">
        <p14:creationId xmlns:p14="http://schemas.microsoft.com/office/powerpoint/2010/main" val="2033650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wmf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8686800" cy="64008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61913" y="990600"/>
            <a:ext cx="8567737" cy="0"/>
          </a:xfrm>
          <a:prstGeom prst="line">
            <a:avLst/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18"/>
          <p:cNvSpPr>
            <a:spLocks noChangeShapeType="1"/>
          </p:cNvSpPr>
          <p:nvPr userDrawn="1"/>
        </p:nvSpPr>
        <p:spPr bwMode="auto">
          <a:xfrm>
            <a:off x="0" y="5791200"/>
            <a:ext cx="8686800" cy="0"/>
          </a:xfrm>
          <a:prstGeom prst="line">
            <a:avLst/>
          </a:prstGeom>
          <a:noFill/>
          <a:ln w="317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 userDrawn="1"/>
        </p:nvGraphicFramePr>
        <p:xfrm>
          <a:off x="76200" y="63500"/>
          <a:ext cx="687388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18" name="Photo Editor Photo" r:id="rId3" imgW="1523810" imgH="1380952" progId="MSPhotoEd.3">
                  <p:embed/>
                </p:oleObj>
              </mc:Choice>
              <mc:Fallback>
                <p:oleObj name="Photo Editor Photo" r:id="rId3" imgW="1523810" imgH="13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63500"/>
                        <a:ext cx="687388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0"/>
          <p:cNvSpPr>
            <a:spLocks noChangeArrowheads="1"/>
          </p:cNvSpPr>
          <p:nvPr userDrawn="1"/>
        </p:nvSpPr>
        <p:spPr bwMode="auto">
          <a:xfrm>
            <a:off x="609600" y="152400"/>
            <a:ext cx="2209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/>
          <a:p>
            <a:pPr algn="l"/>
            <a:r>
              <a:rPr lang="en-US" sz="1000">
                <a:solidFill>
                  <a:schemeClr val="accent2"/>
                </a:solidFill>
                <a:latin typeface="Helvetica" charset="0"/>
              </a:rPr>
              <a:t>National Aeronautics and Space Administration</a:t>
            </a:r>
          </a:p>
          <a:p>
            <a:pPr algn="l"/>
            <a:r>
              <a:rPr lang="en-US" sz="1000" b="1">
                <a:solidFill>
                  <a:schemeClr val="accent2"/>
                </a:solidFill>
                <a:latin typeface="Helvetica" charset="0"/>
              </a:rPr>
              <a:t>Jet Propulsion Laboratory</a:t>
            </a:r>
          </a:p>
          <a:p>
            <a:pPr algn="l"/>
            <a:r>
              <a:rPr lang="en-US" sz="1000" b="1">
                <a:solidFill>
                  <a:schemeClr val="accent2"/>
                </a:solidFill>
                <a:latin typeface="Helvetica" charset="0"/>
              </a:rPr>
              <a:t>California Institute of Technology</a:t>
            </a:r>
          </a:p>
        </p:txBody>
      </p:sp>
      <p:pic>
        <p:nvPicPr>
          <p:cNvPr id="8" name="Picture 71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4913" y="5943600"/>
            <a:ext cx="9794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1"/>
          <p:cNvSpPr>
            <a:spLocks noChangeArrowheads="1"/>
          </p:cNvSpPr>
          <p:nvPr userDrawn="1"/>
        </p:nvSpPr>
        <p:spPr bwMode="auto">
          <a:xfrm>
            <a:off x="152400" y="6011863"/>
            <a:ext cx="1905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/>
          <a:p>
            <a:pPr algn="l"/>
            <a:r>
              <a:rPr lang="en-US" sz="1000" b="1">
                <a:solidFill>
                  <a:schemeClr val="accent2"/>
                </a:solidFill>
                <a:latin typeface="Helvetica" charset="0"/>
              </a:rPr>
              <a:t>JPL Proprietary Information</a:t>
            </a:r>
          </a:p>
        </p:txBody>
      </p:sp>
      <p:sp>
        <p:nvSpPr>
          <p:cNvPr id="13421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2622550" y="309563"/>
            <a:ext cx="5105400" cy="762000"/>
          </a:xfrm>
          <a:prstGeom prst="rect">
            <a:avLst/>
          </a:prstGeom>
        </p:spPr>
        <p:txBody>
          <a:bodyPr/>
          <a:lstStyle>
            <a:lvl1pPr>
              <a:defRPr sz="1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/>
          <p:cNvSpPr/>
          <p:nvPr userDrawn="1"/>
        </p:nvSpPr>
        <p:spPr>
          <a:xfrm rot="18900000">
            <a:off x="1915415" y="2797054"/>
            <a:ext cx="57536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95143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3" y="141288"/>
            <a:ext cx="4948237" cy="6207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975" y="1493838"/>
            <a:ext cx="7816850" cy="42243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243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97613" y="325438"/>
            <a:ext cx="1954212" cy="539273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975" y="325438"/>
            <a:ext cx="5710238" cy="53927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0859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1066801" y="141288"/>
            <a:ext cx="64008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816850" cy="4224337"/>
          </a:xfrm>
          <a:prstGeom prst="rect">
            <a:avLst/>
          </a:prstGeom>
        </p:spPr>
        <p:txBody>
          <a:bodyPr vert="horz"/>
          <a:lstStyle>
            <a:lvl1pPr marL="228600" indent="-228600">
              <a:defRPr sz="2000">
                <a:latin typeface="Arial"/>
                <a:cs typeface="Arial"/>
              </a:defRPr>
            </a:lvl1pPr>
            <a:lvl2pPr marL="457200" indent="-228600">
              <a:defRPr sz="2000">
                <a:latin typeface="Arial"/>
                <a:cs typeface="Arial"/>
              </a:defRPr>
            </a:lvl2pPr>
            <a:lvl3pPr marL="688975" indent="-215900">
              <a:defRPr sz="1800">
                <a:latin typeface="Arial"/>
                <a:cs typeface="Arial"/>
              </a:defRPr>
            </a:lvl3pPr>
            <a:lvl4pPr marL="974725" indent="-214313">
              <a:defRPr sz="1800">
                <a:latin typeface="Arial"/>
                <a:cs typeface="Arial"/>
              </a:defRPr>
            </a:lvl4pPr>
            <a:lvl5pPr marL="1203325" indent="-215900"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908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13213"/>
            <a:ext cx="7383463" cy="127158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13038"/>
            <a:ext cx="7383463" cy="14001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34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3" y="141288"/>
            <a:ext cx="4948237" cy="6207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4975" y="1493838"/>
            <a:ext cx="3832225" cy="4224337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493838"/>
            <a:ext cx="3832225" cy="4224337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4709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255588"/>
            <a:ext cx="7816850" cy="1066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975" y="1433513"/>
            <a:ext cx="3836988" cy="5969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975" y="2030413"/>
            <a:ext cx="3836988" cy="3687762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3250" y="1433513"/>
            <a:ext cx="3838575" cy="5969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3250" y="2030413"/>
            <a:ext cx="3838575" cy="3687762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945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1066801" y="141288"/>
            <a:ext cx="64008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451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301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255588"/>
            <a:ext cx="2857500" cy="108426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5663" y="255588"/>
            <a:ext cx="4856162" cy="54625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975" y="1339850"/>
            <a:ext cx="2857500" cy="43783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737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388" y="4479925"/>
            <a:ext cx="5211762" cy="5302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03388" y="571500"/>
            <a:ext cx="5211762" cy="38401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03388" y="5010150"/>
            <a:ext cx="5211762" cy="7508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363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8686800" cy="64008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Line 14"/>
          <p:cNvSpPr>
            <a:spLocks noChangeShapeType="1"/>
          </p:cNvSpPr>
          <p:nvPr/>
        </p:nvSpPr>
        <p:spPr bwMode="auto">
          <a:xfrm>
            <a:off x="0" y="5943600"/>
            <a:ext cx="8686800" cy="0"/>
          </a:xfrm>
          <a:prstGeom prst="line">
            <a:avLst/>
          </a:prstGeom>
          <a:noFill/>
          <a:ln w="317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" name="Line 22"/>
          <p:cNvSpPr>
            <a:spLocks noChangeShapeType="1"/>
          </p:cNvSpPr>
          <p:nvPr/>
        </p:nvSpPr>
        <p:spPr bwMode="auto">
          <a:xfrm>
            <a:off x="0" y="914400"/>
            <a:ext cx="8686800" cy="0"/>
          </a:xfrm>
          <a:prstGeom prst="line">
            <a:avLst/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9" name="Object 2"/>
          <p:cNvGraphicFramePr>
            <a:graphicFrameLocks noChangeAspect="1"/>
          </p:cNvGraphicFramePr>
          <p:nvPr/>
        </p:nvGraphicFramePr>
        <p:xfrm>
          <a:off x="52388" y="95250"/>
          <a:ext cx="938212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5" name="Photo Editor Photo" r:id="rId14" imgW="1523810" imgH="1380952" progId="MSPhotoEd.3">
                  <p:embed/>
                </p:oleObj>
              </mc:Choice>
              <mc:Fallback>
                <p:oleObj name="Photo Editor Photo" r:id="rId14" imgW="1523810" imgH="138095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01" t="11919" r="6001" b="8607"/>
                      <a:stretch>
                        <a:fillRect/>
                      </a:stretch>
                    </p:blipFill>
                    <p:spPr bwMode="auto">
                      <a:xfrm>
                        <a:off x="52388" y="95250"/>
                        <a:ext cx="938212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41288"/>
            <a:ext cx="5580856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56513" y="533400"/>
            <a:ext cx="8985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b="1">
                <a:solidFill>
                  <a:schemeClr val="bg1"/>
                </a:solidFill>
              </a:rPr>
              <a:t>CARVE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9" name="Text Box 53"/>
          <p:cNvSpPr txBox="1">
            <a:spLocks noChangeArrowheads="1"/>
          </p:cNvSpPr>
          <p:nvPr/>
        </p:nvSpPr>
        <p:spPr bwMode="auto">
          <a:xfrm>
            <a:off x="2514600" y="5962650"/>
            <a:ext cx="367188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4" rIns="91428" bIns="45714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1000"/>
              </a:lnSpc>
              <a:defRPr/>
            </a:pPr>
            <a:r>
              <a:rPr lang="en-US" sz="1000" b="1" dirty="0"/>
              <a:t>                                          </a:t>
            </a:r>
            <a:fld id="{31D23DA1-B6CF-ED46-A207-3CA7A46DEF5F}" type="slidenum">
              <a:rPr lang="en-US" sz="1000" b="1" smtClean="0"/>
              <a:pPr>
                <a:lnSpc>
                  <a:spcPts val="1000"/>
                </a:lnSpc>
                <a:defRPr/>
              </a:pPr>
              <a:t>‹#›</a:t>
            </a:fld>
            <a:r>
              <a:rPr lang="en-US" sz="1000" b="1" dirty="0"/>
              <a:t>                                           </a:t>
            </a:r>
          </a:p>
          <a:p>
            <a:pPr>
              <a:lnSpc>
                <a:spcPts val="1000"/>
              </a:lnSpc>
              <a:defRPr/>
            </a:pPr>
            <a:r>
              <a:rPr lang="en-US" sz="1000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20" name="Text Box 76"/>
          <p:cNvSpPr txBox="1">
            <a:spLocks noChangeArrowheads="1"/>
          </p:cNvSpPr>
          <p:nvPr/>
        </p:nvSpPr>
        <p:spPr bwMode="auto">
          <a:xfrm>
            <a:off x="6236593" y="6026444"/>
            <a:ext cx="2427287" cy="22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4" rIns="91428" bIns="45714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1000"/>
              </a:lnSpc>
              <a:defRPr/>
            </a:pPr>
            <a:r>
              <a:rPr lang="en-US" sz="1000" dirty="0"/>
              <a:t>AVIRIS-NG</a:t>
            </a:r>
            <a:r>
              <a:rPr lang="en-US" sz="1000" baseline="0" dirty="0"/>
              <a:t> </a:t>
            </a:r>
            <a:r>
              <a:rPr lang="en-US" sz="1000" dirty="0"/>
              <a:t>/ Summer 2018</a:t>
            </a:r>
          </a:p>
        </p:txBody>
      </p:sp>
      <p:sp>
        <p:nvSpPr>
          <p:cNvPr id="21" name="Text Box 76"/>
          <p:cNvSpPr txBox="1">
            <a:spLocks noChangeArrowheads="1"/>
          </p:cNvSpPr>
          <p:nvPr/>
        </p:nvSpPr>
        <p:spPr bwMode="auto">
          <a:xfrm>
            <a:off x="0" y="6026150"/>
            <a:ext cx="25146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4" rIns="91428" bIns="45714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1000"/>
              </a:lnSpc>
              <a:defRPr/>
            </a:pPr>
            <a:r>
              <a:rPr lang="en-US" sz="1000" dirty="0"/>
              <a:t>2018 ABoVE Airborne Flights</a:t>
            </a:r>
          </a:p>
        </p:txBody>
      </p:sp>
      <p:pic>
        <p:nvPicPr>
          <p:cNvPr id="4" name="Picture 3" descr="ABoVE_Logo_large_blue.jp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836" y="79921"/>
            <a:ext cx="2018029" cy="7799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xStyles>
    <p:titleStyle>
      <a:lvl1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2pPr>
      <a:lvl3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3pPr>
      <a:lvl4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4pPr>
      <a:lvl5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5pPr>
      <a:lvl6pPr marL="4572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6pPr>
      <a:lvl7pPr marL="9144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7pPr>
      <a:lvl8pPr marL="13716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8pPr>
      <a:lvl9pPr marL="18288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9pPr>
    </p:titleStyle>
    <p:bodyStyle>
      <a:lvl1pPr marL="323850" indent="-32385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0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00088" indent="-242888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600">
          <a:solidFill>
            <a:schemeClr val="tx1"/>
          </a:solidFill>
          <a:latin typeface="+mn-lt"/>
          <a:ea typeface="ＭＳ Ｐゴシック" pitchFamily="25" charset="-128"/>
        </a:defRPr>
      </a:lvl2pPr>
      <a:lvl3pPr marL="1077913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300">
          <a:solidFill>
            <a:schemeClr val="tx1"/>
          </a:solidFill>
          <a:latin typeface="+mn-lt"/>
          <a:ea typeface="ＭＳ Ｐゴシック" pitchFamily="25" charset="-128"/>
        </a:defRPr>
      </a:lvl3pPr>
      <a:lvl4pPr marL="1508125" indent="-214313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900">
          <a:solidFill>
            <a:schemeClr val="tx1"/>
          </a:solidFill>
          <a:latin typeface="+mn-lt"/>
          <a:ea typeface="ＭＳ Ｐゴシック" pitchFamily="25" charset="-128"/>
        </a:defRPr>
      </a:lvl4pPr>
      <a:lvl5pPr marL="19399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5pPr>
      <a:lvl6pPr marL="23971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6pPr>
      <a:lvl7pPr marL="28543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7pPr>
      <a:lvl8pPr marL="33115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8pPr>
      <a:lvl9pPr marL="37687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96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8686800" cy="6400800"/>
          </a:xfrm>
          <a:prstGeom prst="rect">
            <a:avLst/>
          </a:prstGeom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-21655" y="0"/>
            <a:ext cx="870845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dirty="0"/>
              <a:t>Arctic Boreal Vulnerability Experiment (ABoVE)</a:t>
            </a:r>
          </a:p>
          <a:p>
            <a:pPr eaLnBrk="1" hangingPunct="1"/>
            <a:r>
              <a:rPr lang="en-US" sz="2400" b="1" dirty="0">
                <a:solidFill>
                  <a:srgbClr val="000000"/>
                </a:solidFill>
              </a:rPr>
              <a:t>2018 ABoVE Airborne Flights</a:t>
            </a:r>
          </a:p>
          <a:p>
            <a:pPr eaLnBrk="1" hangingPunct="1"/>
            <a:endParaRPr lang="en-US" sz="2400" b="1" dirty="0">
              <a:solidFill>
                <a:schemeClr val="bg1"/>
              </a:solidFill>
            </a:endParaRPr>
          </a:p>
          <a:p>
            <a:pPr eaLnBrk="1" hangingPunct="1"/>
            <a:endParaRPr lang="en-US" sz="24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400" b="1" dirty="0"/>
              <a:t>23 July 2018 (DOY  203) </a:t>
            </a:r>
          </a:p>
          <a:p>
            <a:pPr eaLnBrk="1" hangingPunct="1"/>
            <a:r>
              <a:rPr lang="en-US" sz="2400" b="1" dirty="0"/>
              <a:t>AVIRIS-NG: Fairbanks Area</a:t>
            </a:r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Charles Miller, Deputy Science Lead</a:t>
            </a:r>
          </a:p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Jet Propulsion Laboratory, California Institute of Technology</a:t>
            </a:r>
          </a:p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and the ABoVE Science Team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For Hank Margolis, Eric </a:t>
            </a:r>
            <a:r>
              <a:rPr lang="en-US" sz="1600" b="1" dirty="0" err="1">
                <a:solidFill>
                  <a:schemeClr val="bg1"/>
                </a:solidFill>
              </a:rPr>
              <a:t>Kasichke</a:t>
            </a:r>
            <a:r>
              <a:rPr lang="en-US" sz="1600" b="1" dirty="0">
                <a:solidFill>
                  <a:schemeClr val="bg1"/>
                </a:solidFill>
              </a:rPr>
              <a:t>, Bruce </a:t>
            </a:r>
            <a:r>
              <a:rPr lang="en-US" sz="1600" b="1" dirty="0" err="1">
                <a:solidFill>
                  <a:schemeClr val="bg1"/>
                </a:solidFill>
              </a:rPr>
              <a:t>Tagg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en-US" sz="1600" b="1" dirty="0">
                <a:solidFill>
                  <a:schemeClr val="bg1"/>
                </a:solidFill>
              </a:rPr>
              <a:t>NASA HQ</a:t>
            </a:r>
          </a:p>
          <a:p>
            <a:pPr eaLnBrk="1" hangingPunct="1"/>
            <a:r>
              <a:rPr lang="en-US" sz="1600" b="1" dirty="0">
                <a:solidFill>
                  <a:schemeClr val="bg1"/>
                </a:solidFill>
              </a:rPr>
              <a:t>2018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23 July 2017/DOY 203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Fairbanks Area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=ang20180723t </a:t>
            </a:r>
          </a:p>
          <a:p>
            <a:pPr algn="l"/>
            <a:r>
              <a:rPr lang="en-US" sz="1600" dirty="0">
                <a:ea typeface="Calibri" charset="0"/>
              </a:rPr>
              <a:t>A. Line AVng_251A-Z, FL179, Run ID </a:t>
            </a:r>
            <a:r>
              <a:rPr lang="en-US" sz="1600" dirty="0"/>
              <a:t>200207</a:t>
            </a:r>
            <a:r>
              <a:rPr lang="en-US" sz="1600" dirty="0">
                <a:ea typeface="Calibri" charset="0"/>
              </a:rPr>
              <a:t>: Fairbanks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AVng_252A-Z, FL179, Run ID </a:t>
            </a:r>
            <a:r>
              <a:rPr lang="en-US" sz="1600" dirty="0"/>
              <a:t>201102</a:t>
            </a:r>
            <a:r>
              <a:rPr lang="en-US" sz="1600" dirty="0">
                <a:ea typeface="Calibri" charset="0"/>
              </a:rPr>
              <a:t>: Fairbanks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D8FEB-15FF-EE4F-B505-4C82466AEA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5674113" y="-3371359"/>
            <a:ext cx="1371600" cy="1252997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08B0AC-3835-F544-9348-3D1A152268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5382424" y="-1583041"/>
            <a:ext cx="1371600" cy="1194659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928" y="5107541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Bonanza Creek LTER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Tanana River fire scar</a:t>
            </a:r>
          </a:p>
        </p:txBody>
      </p:sp>
    </p:spTree>
    <p:extLst>
      <p:ext uri="{BB962C8B-B14F-4D97-AF65-F5344CB8AC3E}">
        <p14:creationId xmlns:p14="http://schemas.microsoft.com/office/powerpoint/2010/main" val="52395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23 July 2017/DOY 203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Fairbanks Area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=ang20180723t </a:t>
            </a:r>
          </a:p>
          <a:p>
            <a:pPr algn="l"/>
            <a:r>
              <a:rPr lang="en-US" sz="1600" dirty="0">
                <a:ea typeface="Calibri" charset="0"/>
              </a:rPr>
              <a:t>A. Line AB_CH4_L007, FL072, Run ID </a:t>
            </a:r>
            <a:r>
              <a:rPr lang="en-US" sz="1600" dirty="0"/>
              <a:t>202850</a:t>
            </a:r>
            <a:r>
              <a:rPr lang="en-US" sz="1600" dirty="0">
                <a:ea typeface="Calibri" charset="0"/>
              </a:rPr>
              <a:t>: Fairbanks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AB_CH4_L002, FL072, Run ID </a:t>
            </a:r>
            <a:r>
              <a:rPr lang="en-US" sz="1600" dirty="0"/>
              <a:t>204128</a:t>
            </a:r>
            <a:r>
              <a:rPr lang="en-US" sz="1600" dirty="0">
                <a:ea typeface="Calibri" charset="0"/>
              </a:rPr>
              <a:t>: Fairbanks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B3AD88-4899-784A-B828-E425303597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4091733" y="-1804147"/>
            <a:ext cx="1371600" cy="9347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8B9767-F55C-CF49-8D31-7D4094AC62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649978" y="1176969"/>
            <a:ext cx="1371600" cy="64265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928" y="5107541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Minto Flats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Cranberry Lake, Big Trail Lake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B19257A-ACB6-5345-BBA5-5E47671A4509}"/>
              </a:ext>
            </a:extLst>
          </p:cNvPr>
          <p:cNvSpPr/>
          <p:nvPr/>
        </p:nvSpPr>
        <p:spPr bwMode="auto">
          <a:xfrm>
            <a:off x="2255168" y="4119374"/>
            <a:ext cx="504056" cy="521186"/>
          </a:xfrm>
          <a:prstGeom prst="ellipse">
            <a:avLst/>
          </a:prstGeom>
          <a:noFill/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C055F68-0FF7-DD45-9D69-5C4EB33C8264}"/>
              </a:ext>
            </a:extLst>
          </p:cNvPr>
          <p:cNvSpPr/>
          <p:nvPr/>
        </p:nvSpPr>
        <p:spPr bwMode="auto">
          <a:xfrm>
            <a:off x="4271392" y="4119374"/>
            <a:ext cx="504056" cy="521186"/>
          </a:xfrm>
          <a:prstGeom prst="ellipse">
            <a:avLst/>
          </a:prstGeom>
          <a:noFill/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162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23 July 2017/DOY 203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Fairbanks Area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=ang20180723t </a:t>
            </a:r>
          </a:p>
          <a:p>
            <a:pPr algn="l"/>
            <a:r>
              <a:rPr lang="en-US" sz="1600" dirty="0">
                <a:ea typeface="Calibri" charset="0"/>
              </a:rPr>
              <a:t>A. Line AB_CH4_L005, FL072, Run ID </a:t>
            </a:r>
            <a:r>
              <a:rPr lang="en-US" sz="1600" dirty="0"/>
              <a:t>204511</a:t>
            </a:r>
            <a:r>
              <a:rPr lang="en-US" sz="1600" dirty="0">
                <a:ea typeface="Calibri" charset="0"/>
              </a:rPr>
              <a:t>: Fairbanks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AB_CH4_L004, FL072, Run ID </a:t>
            </a:r>
            <a:r>
              <a:rPr lang="en-US" sz="1600" dirty="0"/>
              <a:t>204900</a:t>
            </a:r>
            <a:r>
              <a:rPr lang="en-US" sz="1600" dirty="0">
                <a:ea typeface="Calibri" charset="0"/>
              </a:rPr>
              <a:t>: Fairbanks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38BEA3-95B1-9241-B7B8-68ACF1E2DC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3704731" y="-1425918"/>
            <a:ext cx="1371600" cy="8591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0A0ABB-B062-D240-BCF1-EE49E1A99C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4692028" y="-919000"/>
            <a:ext cx="1371600" cy="105658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928" y="5107541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Creamer’s Field in center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Smith Lake</a:t>
            </a:r>
          </a:p>
        </p:txBody>
      </p:sp>
    </p:spTree>
    <p:extLst>
      <p:ext uri="{BB962C8B-B14F-4D97-AF65-F5344CB8AC3E}">
        <p14:creationId xmlns:p14="http://schemas.microsoft.com/office/powerpoint/2010/main" val="112942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23 July 2017/DOY 203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Fairbanks Area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=ang20180723t </a:t>
            </a:r>
          </a:p>
          <a:p>
            <a:pPr algn="l"/>
            <a:r>
              <a:rPr lang="en-US" sz="1600" dirty="0">
                <a:ea typeface="Calibri" charset="0"/>
              </a:rPr>
              <a:t>A. Line AB_CH4_L003, FL072, Run ID </a:t>
            </a:r>
            <a:r>
              <a:rPr lang="en-US" sz="1600" dirty="0"/>
              <a:t>205227</a:t>
            </a:r>
            <a:r>
              <a:rPr lang="en-US" sz="1600" dirty="0">
                <a:ea typeface="Calibri" charset="0"/>
              </a:rPr>
              <a:t>: Fairbanks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AB_CH4_L006, FL072, Run ID </a:t>
            </a:r>
            <a:r>
              <a:rPr lang="en-US" sz="1600" dirty="0"/>
              <a:t>205626</a:t>
            </a:r>
            <a:r>
              <a:rPr lang="en-US" sz="1600" dirty="0">
                <a:ea typeface="Calibri" charset="0"/>
              </a:rPr>
              <a:t>: Fairbanks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6C663-AFFE-924D-9F96-649C2DD4E3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4081269" y="-1835285"/>
            <a:ext cx="1371600" cy="93442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E50DC4-1CE5-4845-B183-C8AB082CC4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910160" y="1845798"/>
            <a:ext cx="1371600" cy="50020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928" y="5107541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Big Trail Lake, </a:t>
            </a:r>
            <a:r>
              <a:rPr lang="en-US" sz="1600" dirty="0" err="1">
                <a:solidFill>
                  <a:srgbClr val="000000"/>
                </a:solidFill>
                <a:ea typeface="Calibri" charset="0"/>
              </a:rPr>
              <a:t>Goldstream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 Lake, Donut Lake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Caribou – Poker Creek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95C9E3C-319F-9C43-A13C-62AA4DF0E9A3}"/>
              </a:ext>
            </a:extLst>
          </p:cNvPr>
          <p:cNvSpPr/>
          <p:nvPr/>
        </p:nvSpPr>
        <p:spPr bwMode="auto">
          <a:xfrm>
            <a:off x="2543200" y="2336304"/>
            <a:ext cx="504056" cy="521186"/>
          </a:xfrm>
          <a:prstGeom prst="ellipse">
            <a:avLst/>
          </a:prstGeom>
          <a:noFill/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72C742B-E8BC-D145-835B-BF990AC5F429}"/>
              </a:ext>
            </a:extLst>
          </p:cNvPr>
          <p:cNvSpPr/>
          <p:nvPr/>
        </p:nvSpPr>
        <p:spPr bwMode="auto">
          <a:xfrm>
            <a:off x="959024" y="2264296"/>
            <a:ext cx="504056" cy="521186"/>
          </a:xfrm>
          <a:prstGeom prst="ellipse">
            <a:avLst/>
          </a:prstGeom>
          <a:noFill/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707E93-7299-5742-BC35-9AB871733EB6}"/>
              </a:ext>
            </a:extLst>
          </p:cNvPr>
          <p:cNvSpPr/>
          <p:nvPr/>
        </p:nvSpPr>
        <p:spPr bwMode="auto">
          <a:xfrm>
            <a:off x="6143600" y="2607206"/>
            <a:ext cx="504056" cy="521186"/>
          </a:xfrm>
          <a:prstGeom prst="ellipse">
            <a:avLst/>
          </a:prstGeom>
          <a:noFill/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793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1500" b="1" dirty="0"/>
              <a:t>Backup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8400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23 July 2017/DOY 203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Fairbanks Area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D1D14-751C-8343-A9A1-8B7FE1BA9B5B}"/>
              </a:ext>
            </a:extLst>
          </p:cNvPr>
          <p:cNvSpPr txBox="1"/>
          <p:nvPr/>
        </p:nvSpPr>
        <p:spPr>
          <a:xfrm rot="-5400000">
            <a:off x="-1387332" y="3530533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Esther Dome </a:t>
            </a:r>
          </a:p>
          <a:p>
            <a:r>
              <a:rPr lang="en-US" b="1" dirty="0"/>
              <a:t>1119 AKDT/1919 UTC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80A65A-A725-9249-A399-5A62BE4F80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896144"/>
            <a:ext cx="3657600" cy="274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C206F7-DF96-F945-A27B-6C907EE61D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3684476"/>
            <a:ext cx="3657600" cy="2743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719FC2-5780-1B49-9D65-EF59A4BE15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872" y="3657600"/>
            <a:ext cx="3657600" cy="2743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3CFC8A-9784-014A-8D73-32DD0E31E6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872" y="896144"/>
            <a:ext cx="3657600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156B97-1B1B-FF4C-AF06-10D521D9AA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48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71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23 July 2017/DOY 203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Fairbanks Area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D1D14-751C-8343-A9A1-8B7FE1BA9B5B}"/>
              </a:ext>
            </a:extLst>
          </p:cNvPr>
          <p:cNvSpPr txBox="1"/>
          <p:nvPr/>
        </p:nvSpPr>
        <p:spPr>
          <a:xfrm rot="-5400000">
            <a:off x="-1387332" y="3530533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Minto</a:t>
            </a:r>
          </a:p>
          <a:p>
            <a:r>
              <a:rPr lang="en-US" b="1" dirty="0"/>
              <a:t>1118 AKDT/1918 UTC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26BD1-1C58-B040-915B-ED2504C905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944014"/>
            <a:ext cx="36576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337C26-92B6-414D-91A2-9AE80103AA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793" y="3684645"/>
            <a:ext cx="36576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B43E77-0F62-BC4D-AD1C-569ADC24B2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72" y="3684645"/>
            <a:ext cx="36576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4AAB58-2A06-3E4E-B879-9F16ACFE357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072" y="941445"/>
            <a:ext cx="3657600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510C55-2F5A-434B-8D6A-D4332A2B8EA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1" y="27045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79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23 July 2017/DOY 203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Fairbanks Area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D1D14-751C-8343-A9A1-8B7FE1BA9B5B}"/>
              </a:ext>
            </a:extLst>
          </p:cNvPr>
          <p:cNvSpPr txBox="1"/>
          <p:nvPr/>
        </p:nvSpPr>
        <p:spPr>
          <a:xfrm rot="-5400000">
            <a:off x="-1555159" y="3422521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Nenana</a:t>
            </a:r>
          </a:p>
          <a:p>
            <a:r>
              <a:rPr lang="en-US" b="1" dirty="0"/>
              <a:t> 1134 AKDT/1934 UTC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5E75A7F-22B6-4C4A-90B2-9359F42302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972479"/>
            <a:ext cx="3657600" cy="2743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936164-39F4-DC47-9ABF-5A9F35621D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745" y="3657600"/>
            <a:ext cx="3657600" cy="27432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3CEADB-F7AE-C24B-A534-761E0CA746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872" y="3689648"/>
            <a:ext cx="3657600" cy="2743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CAF73C6-B9AA-4D48-ACB2-F389AFDBCD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872" y="946448"/>
            <a:ext cx="3657600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3CB18-C6D0-D345-9810-343BA5DE3CA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48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49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23 July 2017/DOY 203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Fairbanks Area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D1D14-751C-8343-A9A1-8B7FE1BA9B5B}"/>
              </a:ext>
            </a:extLst>
          </p:cNvPr>
          <p:cNvSpPr txBox="1"/>
          <p:nvPr/>
        </p:nvSpPr>
        <p:spPr>
          <a:xfrm rot="-5400000">
            <a:off x="-1555159" y="3422521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Livengood</a:t>
            </a:r>
            <a:endParaRPr lang="en-US" b="1" dirty="0"/>
          </a:p>
          <a:p>
            <a:r>
              <a:rPr lang="en-US" b="1" dirty="0"/>
              <a:t> 1140 AKDT/1940 UTC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ACBBDE-9791-C04E-A02A-411CA45CB9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903288"/>
            <a:ext cx="36576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FE0729-753D-CC44-BFDA-DF0F97FCF8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3657600"/>
            <a:ext cx="3657600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E83934-E585-AC44-B5D5-7BE8FD86BB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880" y="3657600"/>
            <a:ext cx="365760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849ABC-6FDF-6044-BC28-AFA5464C0E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880" y="903288"/>
            <a:ext cx="36576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60EC4B-3346-0142-A9F2-AC60A78FB4C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6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IRIS-NG logo.pn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8686800" cy="3762732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23 July 2017/DOY 203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Fairbanks Area</a:t>
            </a:r>
          </a:p>
        </p:txBody>
      </p:sp>
      <p:sp>
        <p:nvSpPr>
          <p:cNvPr id="6" name="Content Placeholder 11"/>
          <p:cNvSpPr>
            <a:spLocks noGrp="1"/>
          </p:cNvSpPr>
          <p:nvPr>
            <p:ph idx="1"/>
          </p:nvPr>
        </p:nvSpPr>
        <p:spPr bwMode="auto">
          <a:xfrm>
            <a:off x="238944" y="1040160"/>
            <a:ext cx="8280920" cy="403244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Status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</a:p>
          <a:p>
            <a:r>
              <a:rPr lang="en-US" sz="1800" b="1" dirty="0"/>
              <a:t>AVIRIS-NG / Dynamic Aviation B-200 (N53W) </a:t>
            </a:r>
          </a:p>
          <a:p>
            <a:r>
              <a:rPr lang="en-US" sz="1800" dirty="0"/>
              <a:t>REPORT DATE:  23 July 2018</a:t>
            </a:r>
          </a:p>
          <a:p>
            <a:r>
              <a:rPr lang="en-US" sz="1800" dirty="0"/>
              <a:t>Current Status of Aircraft:  	</a:t>
            </a:r>
            <a:r>
              <a:rPr lang="en-US" sz="1800" b="1" dirty="0">
                <a:solidFill>
                  <a:srgbClr val="008000"/>
                </a:solidFill>
              </a:rPr>
              <a:t> 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Status of AVIRIS:  	</a:t>
            </a:r>
            <a:r>
              <a:rPr lang="en-US" sz="1800" b="1" dirty="0">
                <a:solidFill>
                  <a:srgbClr val="008000"/>
                </a:solidFill>
              </a:rPr>
              <a:t>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Deployment Location:  Fairbanks AK (PAFA)</a:t>
            </a:r>
          </a:p>
          <a:p>
            <a:r>
              <a:rPr lang="en-US" sz="1800" dirty="0"/>
              <a:t>Crew: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err="1">
                <a:solidFill>
                  <a:prstClr val="black"/>
                </a:solidFill>
              </a:rPr>
              <a:t>Heidt</a:t>
            </a:r>
            <a:r>
              <a:rPr lang="en-US" sz="1800" dirty="0">
                <a:solidFill>
                  <a:prstClr val="black"/>
                </a:solidFill>
              </a:rPr>
              <a:t>, Jones, Nolte, </a:t>
            </a:r>
            <a:r>
              <a:rPr lang="en-US" sz="1800" dirty="0" err="1">
                <a:solidFill>
                  <a:prstClr val="black"/>
                </a:solidFill>
              </a:rPr>
              <a:t>Sauture</a:t>
            </a:r>
            <a:endParaRPr lang="en-US" sz="1800" dirty="0">
              <a:solidFill>
                <a:prstClr val="black"/>
              </a:solidFill>
            </a:endParaRPr>
          </a:p>
          <a:p>
            <a:r>
              <a:rPr lang="en-US" sz="1800" dirty="0">
                <a:latin typeface="Arial" charset="0"/>
                <a:ea typeface="Calibri" charset="0"/>
              </a:rPr>
              <a:t>Science Planning: A Thorpe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Data Processing: W Olsen-Duvall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Instrument Managers: M Eastwood, I </a:t>
            </a:r>
            <a:r>
              <a:rPr lang="en-US" sz="1800" dirty="0" err="1">
                <a:latin typeface="Arial" charset="0"/>
                <a:ea typeface="Calibri" charset="0"/>
              </a:rPr>
              <a:t>McCubbin</a:t>
            </a:r>
            <a:endParaRPr lang="en-US" sz="1800" dirty="0">
              <a:latin typeface="Arial" charset="0"/>
              <a:ea typeface="Calibri" charset="0"/>
            </a:endParaRPr>
          </a:p>
          <a:p>
            <a:r>
              <a:rPr lang="en-US" sz="1800" dirty="0">
                <a:latin typeface="Arial" charset="0"/>
                <a:ea typeface="Calibri" charset="0"/>
              </a:rPr>
              <a:t>Instrument PI: R Green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Science Lead: C Miller</a:t>
            </a:r>
            <a:endParaRPr lang="en-US" sz="1800" dirty="0"/>
          </a:p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endParaRPr lang="en-US" sz="800" b="1" dirty="0">
              <a:latin typeface="Arial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68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VIRIS-NG logo.pn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8686800" cy="3762732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23 July 2017/DOY 203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Fairbanks Area</a:t>
            </a:r>
          </a:p>
        </p:txBody>
      </p:sp>
      <p:sp>
        <p:nvSpPr>
          <p:cNvPr id="6" name="Content Placeholder 11"/>
          <p:cNvSpPr>
            <a:spLocks noGrp="1"/>
          </p:cNvSpPr>
          <p:nvPr>
            <p:ph idx="1"/>
          </p:nvPr>
        </p:nvSpPr>
        <p:spPr bwMode="auto">
          <a:xfrm>
            <a:off x="238944" y="1040160"/>
            <a:ext cx="8280920" cy="403244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Summary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  <a:endParaRPr lang="en-US" sz="1800" u="sng" dirty="0"/>
          </a:p>
          <a:p>
            <a:r>
              <a:rPr lang="en-US" dirty="0"/>
              <a:t>Fairbanks – CPRW – </a:t>
            </a:r>
            <a:r>
              <a:rPr lang="en-US" dirty="0" err="1"/>
              <a:t>Goldstream</a:t>
            </a:r>
            <a:r>
              <a:rPr lang="en-US" dirty="0"/>
              <a:t> Valley – BNZ LTER – Fairbanks</a:t>
            </a:r>
          </a:p>
          <a:p>
            <a:r>
              <a:rPr lang="en-US" dirty="0"/>
              <a:t>Good flight</a:t>
            </a:r>
          </a:p>
        </p:txBody>
      </p:sp>
    </p:spTree>
    <p:extLst>
      <p:ext uri="{BB962C8B-B14F-4D97-AF65-F5344CB8AC3E}">
        <p14:creationId xmlns:p14="http://schemas.microsoft.com/office/powerpoint/2010/main" val="2136087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23 July 2017/DOY 203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Fairbanks Area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1C423A-2071-A340-B8AC-B40BDC813F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817240"/>
            <a:ext cx="41148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834FC0-E3EB-2648-A414-7D0E32D31A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408" y="817240"/>
            <a:ext cx="4114800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173D6C-31C0-EF4D-98CC-7EF44B3BFC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560440"/>
            <a:ext cx="4114800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3D37B6-E264-FC46-BF18-7D832FB347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408" y="356044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04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23 July 2017/DOY 203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Fairbanks Area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111152" y="3704456"/>
            <a:ext cx="576064" cy="115212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A63865-B195-704E-88AB-50748E23B7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3056" y="1024947"/>
            <a:ext cx="4114800" cy="50491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47456" y="1616224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HRPT Vis 1941Z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4FE4B6-826F-9745-9E4D-218B3A56B4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28" y="1024947"/>
            <a:ext cx="4114800" cy="45348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6976" y="1770488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HRPT Vis 1800Z</a:t>
            </a:r>
          </a:p>
        </p:txBody>
      </p:sp>
      <p:sp>
        <p:nvSpPr>
          <p:cNvPr id="16" name="Oval 15"/>
          <p:cNvSpPr/>
          <p:nvPr/>
        </p:nvSpPr>
        <p:spPr bwMode="auto">
          <a:xfrm rot="18300000">
            <a:off x="1521252" y="3307948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 rot="18300000">
            <a:off x="5974431" y="3465212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487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23 July 2017/DOY 203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Fairbanks Area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AE00A8-CBCC-4B43-8F64-16438B761E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8" t="9500" r="22183" b="7251"/>
          <a:stretch/>
        </p:blipFill>
        <p:spPr>
          <a:xfrm>
            <a:off x="1247056" y="968152"/>
            <a:ext cx="6336704" cy="53285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D319E1-C26B-FC4E-9CDA-CD11319067B9}"/>
              </a:ext>
            </a:extLst>
          </p:cNvPr>
          <p:cNvSpPr txBox="1"/>
          <p:nvPr/>
        </p:nvSpPr>
        <p:spPr>
          <a:xfrm>
            <a:off x="1595072" y="1053623"/>
            <a:ext cx="2028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Fairbanks Area</a:t>
            </a:r>
          </a:p>
          <a:p>
            <a:r>
              <a:rPr lang="en-US" b="1" dirty="0">
                <a:solidFill>
                  <a:schemeClr val="bg1"/>
                </a:solidFill>
              </a:rPr>
              <a:t>Planned Lines</a:t>
            </a:r>
          </a:p>
        </p:txBody>
      </p:sp>
    </p:spTree>
    <p:extLst>
      <p:ext uri="{BB962C8B-B14F-4D97-AF65-F5344CB8AC3E}">
        <p14:creationId xmlns:p14="http://schemas.microsoft.com/office/powerpoint/2010/main" val="374331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23 July 2017/DOY 203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Fairbanks Area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8953" y="176064"/>
            <a:ext cx="2008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As-flown 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07E513-216A-2647-BFDC-2ACEB503D2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944" y="930892"/>
            <a:ext cx="8229600" cy="54699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90800D-0749-C74B-AC71-196E137CCD8D}"/>
              </a:ext>
            </a:extLst>
          </p:cNvPr>
          <p:cNvSpPr txBox="1"/>
          <p:nvPr/>
        </p:nvSpPr>
        <p:spPr>
          <a:xfrm>
            <a:off x="526976" y="994115"/>
            <a:ext cx="16225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Actual </a:t>
            </a:r>
          </a:p>
          <a:p>
            <a:r>
              <a:rPr lang="en-US" b="1" dirty="0"/>
              <a:t>Flight Lines</a:t>
            </a:r>
          </a:p>
        </p:txBody>
      </p:sp>
    </p:spTree>
    <p:extLst>
      <p:ext uri="{BB962C8B-B14F-4D97-AF65-F5344CB8AC3E}">
        <p14:creationId xmlns:p14="http://schemas.microsoft.com/office/powerpoint/2010/main" val="695225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23 July 2017/DOY 203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Fairbanks Area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=ang20180723t </a:t>
            </a:r>
          </a:p>
          <a:p>
            <a:pPr algn="l"/>
            <a:r>
              <a:rPr lang="en-US" sz="1600" dirty="0">
                <a:ea typeface="Calibri" charset="0"/>
              </a:rPr>
              <a:t>A. Line AVng_258A-Z, FL190, Run ID </a:t>
            </a:r>
            <a:r>
              <a:rPr lang="en-US" sz="1600" dirty="0"/>
              <a:t>193341</a:t>
            </a:r>
            <a:r>
              <a:rPr lang="en-US" sz="1600" dirty="0">
                <a:ea typeface="Calibri" charset="0"/>
              </a:rPr>
              <a:t>: Fairbanks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AVng_254A-Z, FL183, Run ID </a:t>
            </a:r>
            <a:r>
              <a:rPr lang="en-US" sz="1600" dirty="0"/>
              <a:t>193953</a:t>
            </a:r>
            <a:r>
              <a:rPr lang="en-US" sz="1600" dirty="0">
                <a:ea typeface="Calibri" charset="0"/>
              </a:rPr>
              <a:t>: Fairbanks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6E8E9-531D-8840-9C08-2614946008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244063" y="62860"/>
            <a:ext cx="1371600" cy="562355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C1AB1-1A84-D549-AC3D-E4D5C0B81F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3739407" y="28652"/>
            <a:ext cx="1371600" cy="866055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928" y="5107541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Cloud interference, especially at right edge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Yukon Flats wetlands</a:t>
            </a:r>
          </a:p>
        </p:txBody>
      </p:sp>
    </p:spTree>
    <p:extLst>
      <p:ext uri="{BB962C8B-B14F-4D97-AF65-F5344CB8AC3E}">
        <p14:creationId xmlns:p14="http://schemas.microsoft.com/office/powerpoint/2010/main" val="2022603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23 July 2017/DOY 203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Fairbanks Area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=ang20180723t </a:t>
            </a:r>
          </a:p>
          <a:p>
            <a:pPr algn="l"/>
            <a:r>
              <a:rPr lang="en-US" sz="1600" dirty="0">
                <a:ea typeface="Calibri" charset="0"/>
              </a:rPr>
              <a:t>A. Line AB_CH4_L001, FL183, Run ID </a:t>
            </a:r>
            <a:r>
              <a:rPr lang="en-US" sz="1600" dirty="0"/>
              <a:t>194529</a:t>
            </a:r>
            <a:r>
              <a:rPr lang="en-US" sz="1600" dirty="0">
                <a:ea typeface="Calibri" charset="0"/>
              </a:rPr>
              <a:t>: Fairbanks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AVng_253A-Z, FL183, Run ID </a:t>
            </a:r>
            <a:r>
              <a:rPr lang="en-US" sz="1600" dirty="0"/>
              <a:t>195338</a:t>
            </a:r>
            <a:r>
              <a:rPr lang="en-US" sz="1600" dirty="0">
                <a:ea typeface="Calibri" charset="0"/>
              </a:rPr>
              <a:t>: Fairbanks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E59F0-459A-1E4D-AE43-AC99F0340C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107963" y="125990"/>
            <a:ext cx="1371600" cy="53976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0A06AB-D9BA-8F4F-B0FC-56584AAC85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5345059" y="-1610113"/>
            <a:ext cx="1371600" cy="1187186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928" y="5107541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Big Trail Lake, </a:t>
            </a:r>
            <a:r>
              <a:rPr lang="en-US" sz="1600" dirty="0" err="1">
                <a:solidFill>
                  <a:srgbClr val="000000"/>
                </a:solidFill>
                <a:ea typeface="Calibri" charset="0"/>
              </a:rPr>
              <a:t>Goldstream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 Lake, Donut Lake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Fairbanks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334D45E-B6CF-8440-93CC-035E9DC3638C}"/>
              </a:ext>
            </a:extLst>
          </p:cNvPr>
          <p:cNvSpPr/>
          <p:nvPr/>
        </p:nvSpPr>
        <p:spPr bwMode="auto">
          <a:xfrm>
            <a:off x="2327176" y="2463190"/>
            <a:ext cx="504056" cy="521186"/>
          </a:xfrm>
          <a:prstGeom prst="ellipse">
            <a:avLst/>
          </a:prstGeom>
          <a:noFill/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7AF632D-73DA-F74D-9A42-18C1EF30C7D9}"/>
              </a:ext>
            </a:extLst>
          </p:cNvPr>
          <p:cNvSpPr/>
          <p:nvPr/>
        </p:nvSpPr>
        <p:spPr bwMode="auto">
          <a:xfrm>
            <a:off x="2903240" y="2480320"/>
            <a:ext cx="504056" cy="521186"/>
          </a:xfrm>
          <a:prstGeom prst="ellipse">
            <a:avLst/>
          </a:prstGeom>
          <a:noFill/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806FFE-95B3-A843-93EF-1BEE92A76397}"/>
              </a:ext>
            </a:extLst>
          </p:cNvPr>
          <p:cNvSpPr/>
          <p:nvPr/>
        </p:nvSpPr>
        <p:spPr bwMode="auto">
          <a:xfrm>
            <a:off x="3983360" y="2535198"/>
            <a:ext cx="504056" cy="521186"/>
          </a:xfrm>
          <a:prstGeom prst="ellipse">
            <a:avLst/>
          </a:prstGeom>
          <a:noFill/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07740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86210" tIns="43105" rIns="86210" bIns="43105" numCol="1" anchor="t" anchorCtr="0" compatLnSpc="1">
        <a:prstTxWarp prst="textNoShape">
          <a:avLst/>
        </a:prstTxWarp>
        <a:spAutoFit/>
      </a:bodyPr>
      <a:lstStyle>
        <a:defPPr marL="0" marR="0" indent="0" algn="ctr" defTabSz="8620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86210" tIns="43105" rIns="86210" bIns="43105" numCol="1" anchor="t" anchorCtr="0" compatLnSpc="1">
        <a:prstTxWarp prst="textNoShape">
          <a:avLst/>
        </a:prstTxWarp>
        <a:spAutoFit/>
      </a:bodyPr>
      <a:lstStyle>
        <a:defPPr marL="0" marR="0" indent="0" algn="ctr" defTabSz="8620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2080606935</TotalTime>
  <Words>822</Words>
  <Application>Microsoft Macintosh PowerPoint</Application>
  <PresentationFormat>Custom</PresentationFormat>
  <Paragraphs>133</Paragraphs>
  <Slides>18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ＭＳ Ｐゴシック</vt:lpstr>
      <vt:lpstr>Arial</vt:lpstr>
      <vt:lpstr>Calibri</vt:lpstr>
      <vt:lpstr>Helvetica</vt:lpstr>
      <vt:lpstr>Times New Roman</vt:lpstr>
      <vt:lpstr>Default Design</vt:lpstr>
      <vt:lpstr>Photo Editor Photo</vt:lpstr>
      <vt:lpstr>PowerPoint Presentation</vt:lpstr>
      <vt:lpstr>23 July 2017/DOY 203 Fairbanks Area</vt:lpstr>
      <vt:lpstr>23 July 2017/DOY 203 Fairbanks Area</vt:lpstr>
      <vt:lpstr>23 July 2017/DOY 203 Fairbanks Area</vt:lpstr>
      <vt:lpstr>23 July 2017/DOY 203 Fairbanks Area</vt:lpstr>
      <vt:lpstr>23 July 2017/DOY 203 Fairbanks Area</vt:lpstr>
      <vt:lpstr>23 July 2017/DOY 203 Fairbanks Area</vt:lpstr>
      <vt:lpstr>23 July 2017/DOY 203 Fairbanks Area</vt:lpstr>
      <vt:lpstr>23 July 2017/DOY 203 Fairbanks Area</vt:lpstr>
      <vt:lpstr>23 July 2017/DOY 203 Fairbanks Area</vt:lpstr>
      <vt:lpstr>23 July 2017/DOY 203 Fairbanks Area</vt:lpstr>
      <vt:lpstr>23 July 2017/DOY 203 Fairbanks Area</vt:lpstr>
      <vt:lpstr>23 July 2017/DOY 203 Fairbanks Area</vt:lpstr>
      <vt:lpstr>PowerPoint Presentation</vt:lpstr>
      <vt:lpstr>23 July 2017/DOY 203 Fairbanks Area</vt:lpstr>
      <vt:lpstr>23 July 2017/DOY 203 Fairbanks Area</vt:lpstr>
      <vt:lpstr>23 July 2017/DOY 203 Fairbanks Area</vt:lpstr>
      <vt:lpstr>23 July 2017/DOY 203 Fairbanks Area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cp:lastModifiedBy>Microsoft Office User</cp:lastModifiedBy>
  <cp:revision>3683</cp:revision>
  <cp:lastPrinted>2012-09-27T19:06:18Z</cp:lastPrinted>
  <dcterms:created xsi:type="dcterms:W3CDTF">2011-01-14T21:06:41Z</dcterms:created>
  <dcterms:modified xsi:type="dcterms:W3CDTF">2018-07-27T22:35:23Z</dcterms:modified>
</cp:coreProperties>
</file>